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9" r:id="rId2"/>
    <p:sldId id="277" r:id="rId3"/>
    <p:sldId id="280" r:id="rId4"/>
    <p:sldId id="281" r:id="rId5"/>
    <p:sldId id="259" r:id="rId6"/>
    <p:sldId id="260" r:id="rId7"/>
    <p:sldId id="261" r:id="rId8"/>
    <p:sldId id="263" r:id="rId9"/>
    <p:sldId id="256" r:id="rId10"/>
    <p:sldId id="264" r:id="rId11"/>
    <p:sldId id="262" r:id="rId12"/>
    <p:sldId id="265" r:id="rId13"/>
    <p:sldId id="282" r:id="rId14"/>
    <p:sldId id="274" r:id="rId15"/>
    <p:sldId id="278" r:id="rId16"/>
    <p:sldId id="258" r:id="rId17"/>
    <p:sldId id="267" r:id="rId18"/>
    <p:sldId id="284" r:id="rId19"/>
    <p:sldId id="268" r:id="rId20"/>
    <p:sldId id="269" r:id="rId21"/>
    <p:sldId id="257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8B12F-528D-4F1E-9089-82DAC3F2167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022D564-2CEA-4ADD-87F9-DA9CEEE240B3}">
      <dgm:prSet/>
      <dgm:spPr/>
      <dgm:t>
        <a:bodyPr/>
        <a:lstStyle/>
        <a:p>
          <a:r>
            <a:rPr lang="en-US"/>
            <a:t>Part 1 – information about how we teach phonics</a:t>
          </a:r>
        </a:p>
      </dgm:t>
    </dgm:pt>
    <dgm:pt modelId="{EC77ACCD-BE14-44BF-BECA-87CE2F945626}" type="parTrans" cxnId="{F70BC7B4-30A6-48D1-8EDC-CAEBF668E753}">
      <dgm:prSet/>
      <dgm:spPr/>
      <dgm:t>
        <a:bodyPr/>
        <a:lstStyle/>
        <a:p>
          <a:endParaRPr lang="en-US"/>
        </a:p>
      </dgm:t>
    </dgm:pt>
    <dgm:pt modelId="{16D23D2E-F484-4FB5-9E05-D8A03E729543}" type="sibTrans" cxnId="{F70BC7B4-30A6-48D1-8EDC-CAEBF668E753}">
      <dgm:prSet/>
      <dgm:spPr/>
      <dgm:t>
        <a:bodyPr/>
        <a:lstStyle/>
        <a:p>
          <a:endParaRPr lang="en-US"/>
        </a:p>
      </dgm:t>
    </dgm:pt>
    <dgm:pt modelId="{8DE56E41-B5D0-4A95-A7EF-B1F142965095}">
      <dgm:prSet/>
      <dgm:spPr/>
      <dgm:t>
        <a:bodyPr/>
        <a:lstStyle/>
        <a:p>
          <a:r>
            <a:rPr lang="en-US"/>
            <a:t>Part 2 – information about how we teach reading</a:t>
          </a:r>
        </a:p>
      </dgm:t>
    </dgm:pt>
    <dgm:pt modelId="{5913D258-9402-4A1E-8273-6FA6BE6B8502}" type="parTrans" cxnId="{B6E6A0A2-0B4B-452E-A3C8-E3B27967BCBC}">
      <dgm:prSet/>
      <dgm:spPr/>
      <dgm:t>
        <a:bodyPr/>
        <a:lstStyle/>
        <a:p>
          <a:endParaRPr lang="en-US"/>
        </a:p>
      </dgm:t>
    </dgm:pt>
    <dgm:pt modelId="{21B74117-BFB9-4D8F-B4A9-1FA0610B0285}" type="sibTrans" cxnId="{B6E6A0A2-0B4B-452E-A3C8-E3B27967BCBC}">
      <dgm:prSet/>
      <dgm:spPr/>
      <dgm:t>
        <a:bodyPr/>
        <a:lstStyle/>
        <a:p>
          <a:endParaRPr lang="en-US"/>
        </a:p>
      </dgm:t>
    </dgm:pt>
    <dgm:pt modelId="{38FF015F-7C31-4214-8FF2-8A89816206B9}">
      <dgm:prSet/>
      <dgm:spPr/>
      <dgm:t>
        <a:bodyPr/>
        <a:lstStyle/>
        <a:p>
          <a:r>
            <a:rPr lang="en-US"/>
            <a:t>Part 3 – supporting at home</a:t>
          </a:r>
        </a:p>
      </dgm:t>
    </dgm:pt>
    <dgm:pt modelId="{01F9ECBB-2E6B-49BC-B243-1F69851AF7EA}" type="parTrans" cxnId="{C44B826A-B930-4F8D-9BAA-2C5C5AAD66FF}">
      <dgm:prSet/>
      <dgm:spPr/>
      <dgm:t>
        <a:bodyPr/>
        <a:lstStyle/>
        <a:p>
          <a:endParaRPr lang="en-US"/>
        </a:p>
      </dgm:t>
    </dgm:pt>
    <dgm:pt modelId="{279B6281-703C-4482-9E53-7F77695AF552}" type="sibTrans" cxnId="{C44B826A-B930-4F8D-9BAA-2C5C5AAD66FF}">
      <dgm:prSet/>
      <dgm:spPr/>
      <dgm:t>
        <a:bodyPr/>
        <a:lstStyle/>
        <a:p>
          <a:endParaRPr lang="en-US"/>
        </a:p>
      </dgm:t>
    </dgm:pt>
    <dgm:pt modelId="{E4414F28-D34C-40D5-AC14-9849ACEDDAB3}" type="pres">
      <dgm:prSet presAssocID="{D128B12F-528D-4F1E-9089-82DAC3F21673}" presName="linear" presStyleCnt="0">
        <dgm:presLayoutVars>
          <dgm:animLvl val="lvl"/>
          <dgm:resizeHandles val="exact"/>
        </dgm:presLayoutVars>
      </dgm:prSet>
      <dgm:spPr/>
    </dgm:pt>
    <dgm:pt modelId="{51436967-6F3D-4CF0-B236-95AB5F714023}" type="pres">
      <dgm:prSet presAssocID="{A022D564-2CEA-4ADD-87F9-DA9CEEE240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B5E47A-1E0F-4984-90DE-956E104C0433}" type="pres">
      <dgm:prSet presAssocID="{16D23D2E-F484-4FB5-9E05-D8A03E729543}" presName="spacer" presStyleCnt="0"/>
      <dgm:spPr/>
    </dgm:pt>
    <dgm:pt modelId="{021199D8-C86A-440D-B49F-B410A6F8BC8D}" type="pres">
      <dgm:prSet presAssocID="{8DE56E41-B5D0-4A95-A7EF-B1F1429650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1EE17E-3330-4C2B-88C8-5423D50E7034}" type="pres">
      <dgm:prSet presAssocID="{21B74117-BFB9-4D8F-B4A9-1FA0610B0285}" presName="spacer" presStyleCnt="0"/>
      <dgm:spPr/>
    </dgm:pt>
    <dgm:pt modelId="{CE6BE8C5-C3F3-4E1A-BBAC-F1D49C258668}" type="pres">
      <dgm:prSet presAssocID="{38FF015F-7C31-4214-8FF2-8A89816206B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3BBF343-EEFC-4F39-9949-F81FCF994FC7}" type="presOf" srcId="{38FF015F-7C31-4214-8FF2-8A89816206B9}" destId="{CE6BE8C5-C3F3-4E1A-BBAC-F1D49C258668}" srcOrd="0" destOrd="0" presId="urn:microsoft.com/office/officeart/2005/8/layout/vList2"/>
    <dgm:cxn modelId="{26A78346-15A0-42E0-B9E2-65B106522C20}" type="presOf" srcId="{D128B12F-528D-4F1E-9089-82DAC3F21673}" destId="{E4414F28-D34C-40D5-AC14-9849ACEDDAB3}" srcOrd="0" destOrd="0" presId="urn:microsoft.com/office/officeart/2005/8/layout/vList2"/>
    <dgm:cxn modelId="{C44B826A-B930-4F8D-9BAA-2C5C5AAD66FF}" srcId="{D128B12F-528D-4F1E-9089-82DAC3F21673}" destId="{38FF015F-7C31-4214-8FF2-8A89816206B9}" srcOrd="2" destOrd="0" parTransId="{01F9ECBB-2E6B-49BC-B243-1F69851AF7EA}" sibTransId="{279B6281-703C-4482-9E53-7F77695AF552}"/>
    <dgm:cxn modelId="{71A09E86-0616-4BC5-A290-40FD3EF7BAE7}" type="presOf" srcId="{8DE56E41-B5D0-4A95-A7EF-B1F142965095}" destId="{021199D8-C86A-440D-B49F-B410A6F8BC8D}" srcOrd="0" destOrd="0" presId="urn:microsoft.com/office/officeart/2005/8/layout/vList2"/>
    <dgm:cxn modelId="{013FAC86-CF00-44B8-879B-E2A0BA7A1B7C}" type="presOf" srcId="{A022D564-2CEA-4ADD-87F9-DA9CEEE240B3}" destId="{51436967-6F3D-4CF0-B236-95AB5F714023}" srcOrd="0" destOrd="0" presId="urn:microsoft.com/office/officeart/2005/8/layout/vList2"/>
    <dgm:cxn modelId="{B6E6A0A2-0B4B-452E-A3C8-E3B27967BCBC}" srcId="{D128B12F-528D-4F1E-9089-82DAC3F21673}" destId="{8DE56E41-B5D0-4A95-A7EF-B1F142965095}" srcOrd="1" destOrd="0" parTransId="{5913D258-9402-4A1E-8273-6FA6BE6B8502}" sibTransId="{21B74117-BFB9-4D8F-B4A9-1FA0610B0285}"/>
    <dgm:cxn modelId="{F70BC7B4-30A6-48D1-8EDC-CAEBF668E753}" srcId="{D128B12F-528D-4F1E-9089-82DAC3F21673}" destId="{A022D564-2CEA-4ADD-87F9-DA9CEEE240B3}" srcOrd="0" destOrd="0" parTransId="{EC77ACCD-BE14-44BF-BECA-87CE2F945626}" sibTransId="{16D23D2E-F484-4FB5-9E05-D8A03E729543}"/>
    <dgm:cxn modelId="{0303D203-0C41-4199-ACA0-D51B4A1B532B}" type="presParOf" srcId="{E4414F28-D34C-40D5-AC14-9849ACEDDAB3}" destId="{51436967-6F3D-4CF0-B236-95AB5F714023}" srcOrd="0" destOrd="0" presId="urn:microsoft.com/office/officeart/2005/8/layout/vList2"/>
    <dgm:cxn modelId="{DC4BB399-1EB7-4B16-9354-155CCC1FFDE3}" type="presParOf" srcId="{E4414F28-D34C-40D5-AC14-9849ACEDDAB3}" destId="{45B5E47A-1E0F-4984-90DE-956E104C0433}" srcOrd="1" destOrd="0" presId="urn:microsoft.com/office/officeart/2005/8/layout/vList2"/>
    <dgm:cxn modelId="{B46BC303-6DC9-4203-A5C4-382674BAA792}" type="presParOf" srcId="{E4414F28-D34C-40D5-AC14-9849ACEDDAB3}" destId="{021199D8-C86A-440D-B49F-B410A6F8BC8D}" srcOrd="2" destOrd="0" presId="urn:microsoft.com/office/officeart/2005/8/layout/vList2"/>
    <dgm:cxn modelId="{29969AF5-4773-4B3F-9C06-5B52383E9EAE}" type="presParOf" srcId="{E4414F28-D34C-40D5-AC14-9849ACEDDAB3}" destId="{371EE17E-3330-4C2B-88C8-5423D50E7034}" srcOrd="3" destOrd="0" presId="urn:microsoft.com/office/officeart/2005/8/layout/vList2"/>
    <dgm:cxn modelId="{7766470E-A984-4DF6-A87E-C6ED6E140419}" type="presParOf" srcId="{E4414F28-D34C-40D5-AC14-9849ACEDDAB3}" destId="{CE6BE8C5-C3F3-4E1A-BBAC-F1D49C2586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B8F89A-9B50-4822-B07E-4169B7B6EA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F08717-0109-40A1-B03B-AC931954BC11}">
      <dgm:prSet/>
      <dgm:spPr/>
      <dgm:t>
        <a:bodyPr/>
        <a:lstStyle/>
        <a:p>
          <a:r>
            <a:rPr lang="en-US" b="1"/>
            <a:t>Why Little Wandle?  </a:t>
          </a:r>
          <a:endParaRPr lang="en-US"/>
        </a:p>
      </dgm:t>
    </dgm:pt>
    <dgm:pt modelId="{0D1EFEED-4586-4025-B4FD-1B5E97862508}" type="parTrans" cxnId="{6AABB5A4-8FB7-4E5B-9092-0588261E5BEB}">
      <dgm:prSet/>
      <dgm:spPr/>
      <dgm:t>
        <a:bodyPr/>
        <a:lstStyle/>
        <a:p>
          <a:endParaRPr lang="en-US"/>
        </a:p>
      </dgm:t>
    </dgm:pt>
    <dgm:pt modelId="{5E78A4E3-A5DC-4DBA-AC5D-C5B807F92194}" type="sibTrans" cxnId="{6AABB5A4-8FB7-4E5B-9092-0588261E5BEB}">
      <dgm:prSet/>
      <dgm:spPr/>
      <dgm:t>
        <a:bodyPr/>
        <a:lstStyle/>
        <a:p>
          <a:endParaRPr lang="en-US"/>
        </a:p>
      </dgm:t>
    </dgm:pt>
    <dgm:pt modelId="{40E5D1D5-A99C-4CEB-A75F-B468FBD9E5DD}">
      <dgm:prSet/>
      <dgm:spPr/>
      <dgm:t>
        <a:bodyPr/>
        <a:lstStyle/>
        <a:p>
          <a:r>
            <a:rPr lang="en-US"/>
            <a:t>Excellent training for all staff to ensure consistency.</a:t>
          </a:r>
        </a:p>
      </dgm:t>
    </dgm:pt>
    <dgm:pt modelId="{9797E045-9810-4916-88A1-80251DC90E4A}" type="parTrans" cxnId="{2FAE9226-AD4C-4C7B-9647-B7A63A681D4C}">
      <dgm:prSet/>
      <dgm:spPr/>
      <dgm:t>
        <a:bodyPr/>
        <a:lstStyle/>
        <a:p>
          <a:endParaRPr lang="en-US"/>
        </a:p>
      </dgm:t>
    </dgm:pt>
    <dgm:pt modelId="{A781874A-8BEB-4B9B-825E-B27D1C9D2804}" type="sibTrans" cxnId="{2FAE9226-AD4C-4C7B-9647-B7A63A681D4C}">
      <dgm:prSet/>
      <dgm:spPr/>
      <dgm:t>
        <a:bodyPr/>
        <a:lstStyle/>
        <a:p>
          <a:endParaRPr lang="en-US"/>
        </a:p>
      </dgm:t>
    </dgm:pt>
    <dgm:pt modelId="{21C90409-08D6-42BB-8326-6428234F4C8E}">
      <dgm:prSet/>
      <dgm:spPr/>
      <dgm:t>
        <a:bodyPr/>
        <a:lstStyle/>
        <a:p>
          <a:r>
            <a:rPr lang="en-US"/>
            <a:t>Every aspect of phonics and reading included in a detailed, thorough and systematic approach.</a:t>
          </a:r>
        </a:p>
      </dgm:t>
    </dgm:pt>
    <dgm:pt modelId="{700A3A82-65A3-4C65-B7B6-BC1830C7F4B4}" type="parTrans" cxnId="{E78CBCC1-E065-43A8-ACAC-A92902E004BE}">
      <dgm:prSet/>
      <dgm:spPr/>
      <dgm:t>
        <a:bodyPr/>
        <a:lstStyle/>
        <a:p>
          <a:endParaRPr lang="en-US"/>
        </a:p>
      </dgm:t>
    </dgm:pt>
    <dgm:pt modelId="{58D9F3A0-DB6B-402E-887B-79B9661C8CB3}" type="sibTrans" cxnId="{E78CBCC1-E065-43A8-ACAC-A92902E004BE}">
      <dgm:prSet/>
      <dgm:spPr/>
      <dgm:t>
        <a:bodyPr/>
        <a:lstStyle/>
        <a:p>
          <a:endParaRPr lang="en-US"/>
        </a:p>
      </dgm:t>
    </dgm:pt>
    <dgm:pt modelId="{F1C1CAAD-7510-41A2-AFDC-121AD6514EE6}">
      <dgm:prSet/>
      <dgm:spPr/>
      <dgm:t>
        <a:bodyPr/>
        <a:lstStyle/>
        <a:p>
          <a:r>
            <a:rPr lang="en-US"/>
            <a:t>Engaging resources without distracting from the learning.</a:t>
          </a:r>
        </a:p>
      </dgm:t>
    </dgm:pt>
    <dgm:pt modelId="{BA0FB75D-6397-48EF-8C15-904B83D8F9C3}" type="parTrans" cxnId="{BDF5A598-3DA4-40E7-91D2-ED6E4C37C7E1}">
      <dgm:prSet/>
      <dgm:spPr/>
      <dgm:t>
        <a:bodyPr/>
        <a:lstStyle/>
        <a:p>
          <a:endParaRPr lang="en-US"/>
        </a:p>
      </dgm:t>
    </dgm:pt>
    <dgm:pt modelId="{84C9997A-3DC0-4671-A8F9-FE1D2D4C9ABB}" type="sibTrans" cxnId="{BDF5A598-3DA4-40E7-91D2-ED6E4C37C7E1}">
      <dgm:prSet/>
      <dgm:spPr/>
      <dgm:t>
        <a:bodyPr/>
        <a:lstStyle/>
        <a:p>
          <a:endParaRPr lang="en-US"/>
        </a:p>
      </dgm:t>
    </dgm:pt>
    <dgm:pt modelId="{D0F305BE-6EEE-42F4-9F36-D3B3636CC6E4}">
      <dgm:prSet/>
      <dgm:spPr/>
      <dgm:t>
        <a:bodyPr/>
        <a:lstStyle/>
        <a:p>
          <a:r>
            <a:rPr lang="en-US"/>
            <a:t>Comprehensive system for identifying and supporting children requiring extra help </a:t>
          </a:r>
        </a:p>
      </dgm:t>
    </dgm:pt>
    <dgm:pt modelId="{31F2C330-D2C2-4164-9429-C98153398AE9}" type="parTrans" cxnId="{C3A6E5FE-503E-4BA4-A3AC-4B2C2A50E1F8}">
      <dgm:prSet/>
      <dgm:spPr/>
      <dgm:t>
        <a:bodyPr/>
        <a:lstStyle/>
        <a:p>
          <a:endParaRPr lang="en-US"/>
        </a:p>
      </dgm:t>
    </dgm:pt>
    <dgm:pt modelId="{AA2D5924-4A79-47B2-874F-8E6924649A0D}" type="sibTrans" cxnId="{C3A6E5FE-503E-4BA4-A3AC-4B2C2A50E1F8}">
      <dgm:prSet/>
      <dgm:spPr/>
      <dgm:t>
        <a:bodyPr/>
        <a:lstStyle/>
        <a:p>
          <a:endParaRPr lang="en-US"/>
        </a:p>
      </dgm:t>
    </dgm:pt>
    <dgm:pt modelId="{D748EACF-C68F-48EC-B041-5CA957E8BA71}">
      <dgm:prSet/>
      <dgm:spPr/>
      <dgm:t>
        <a:bodyPr/>
        <a:lstStyle/>
        <a:p>
          <a:r>
            <a:rPr lang="en-US"/>
            <a:t>Useful support for parents.  </a:t>
          </a:r>
        </a:p>
      </dgm:t>
    </dgm:pt>
    <dgm:pt modelId="{08C9DC01-FB29-4EEE-B9FD-7B08B1E1B1DC}" type="parTrans" cxnId="{6FE68D46-FF91-4E08-9E8A-1DF7AF49BA86}">
      <dgm:prSet/>
      <dgm:spPr/>
      <dgm:t>
        <a:bodyPr/>
        <a:lstStyle/>
        <a:p>
          <a:endParaRPr lang="en-US"/>
        </a:p>
      </dgm:t>
    </dgm:pt>
    <dgm:pt modelId="{44835B56-018B-4BF3-BF69-08FFBBE55F64}" type="sibTrans" cxnId="{6FE68D46-FF91-4E08-9E8A-1DF7AF49BA86}">
      <dgm:prSet/>
      <dgm:spPr/>
      <dgm:t>
        <a:bodyPr/>
        <a:lstStyle/>
        <a:p>
          <a:endParaRPr lang="en-US"/>
        </a:p>
      </dgm:t>
    </dgm:pt>
    <dgm:pt modelId="{DFD10DDE-800E-48F2-A39D-81A0013A11F2}" type="pres">
      <dgm:prSet presAssocID="{0EB8F89A-9B50-4822-B07E-4169B7B6EADF}" presName="diagram" presStyleCnt="0">
        <dgm:presLayoutVars>
          <dgm:dir/>
          <dgm:resizeHandles val="exact"/>
        </dgm:presLayoutVars>
      </dgm:prSet>
      <dgm:spPr/>
    </dgm:pt>
    <dgm:pt modelId="{9463FD9B-9266-49A6-BC51-316A6766D2A4}" type="pres">
      <dgm:prSet presAssocID="{5FF08717-0109-40A1-B03B-AC931954BC11}" presName="node" presStyleLbl="node1" presStyleIdx="0" presStyleCnt="6">
        <dgm:presLayoutVars>
          <dgm:bulletEnabled val="1"/>
        </dgm:presLayoutVars>
      </dgm:prSet>
      <dgm:spPr/>
    </dgm:pt>
    <dgm:pt modelId="{2FDE6C84-DB5E-4AAF-AEF8-C4460776A1AD}" type="pres">
      <dgm:prSet presAssocID="{5E78A4E3-A5DC-4DBA-AC5D-C5B807F92194}" presName="sibTrans" presStyleCnt="0"/>
      <dgm:spPr/>
    </dgm:pt>
    <dgm:pt modelId="{421EF735-7CCE-411B-B355-56FCE875A29F}" type="pres">
      <dgm:prSet presAssocID="{40E5D1D5-A99C-4CEB-A75F-B468FBD9E5DD}" presName="node" presStyleLbl="node1" presStyleIdx="1" presStyleCnt="6" custLinFactNeighborY="941">
        <dgm:presLayoutVars>
          <dgm:bulletEnabled val="1"/>
        </dgm:presLayoutVars>
      </dgm:prSet>
      <dgm:spPr/>
    </dgm:pt>
    <dgm:pt modelId="{057D7E66-9A1D-448C-B286-01733424CF6B}" type="pres">
      <dgm:prSet presAssocID="{A781874A-8BEB-4B9B-825E-B27D1C9D2804}" presName="sibTrans" presStyleCnt="0"/>
      <dgm:spPr/>
    </dgm:pt>
    <dgm:pt modelId="{A004466C-C933-4800-9A43-F415594C69CD}" type="pres">
      <dgm:prSet presAssocID="{21C90409-08D6-42BB-8326-6428234F4C8E}" presName="node" presStyleLbl="node1" presStyleIdx="2" presStyleCnt="6">
        <dgm:presLayoutVars>
          <dgm:bulletEnabled val="1"/>
        </dgm:presLayoutVars>
      </dgm:prSet>
      <dgm:spPr/>
    </dgm:pt>
    <dgm:pt modelId="{69ACE808-3351-49D2-BB72-F26E4ECDDB16}" type="pres">
      <dgm:prSet presAssocID="{58D9F3A0-DB6B-402E-887B-79B9661C8CB3}" presName="sibTrans" presStyleCnt="0"/>
      <dgm:spPr/>
    </dgm:pt>
    <dgm:pt modelId="{FB3DEAE8-4599-4A2E-8361-C563682BF158}" type="pres">
      <dgm:prSet presAssocID="{F1C1CAAD-7510-41A2-AFDC-121AD6514EE6}" presName="node" presStyleLbl="node1" presStyleIdx="3" presStyleCnt="6">
        <dgm:presLayoutVars>
          <dgm:bulletEnabled val="1"/>
        </dgm:presLayoutVars>
      </dgm:prSet>
      <dgm:spPr/>
    </dgm:pt>
    <dgm:pt modelId="{B9E62F9A-11FC-4E1B-9659-49FBB0E0AB76}" type="pres">
      <dgm:prSet presAssocID="{84C9997A-3DC0-4671-A8F9-FE1D2D4C9ABB}" presName="sibTrans" presStyleCnt="0"/>
      <dgm:spPr/>
    </dgm:pt>
    <dgm:pt modelId="{FD53C6FD-A93C-4383-B820-11C459E2355F}" type="pres">
      <dgm:prSet presAssocID="{D0F305BE-6EEE-42F4-9F36-D3B3636CC6E4}" presName="node" presStyleLbl="node1" presStyleIdx="4" presStyleCnt="6">
        <dgm:presLayoutVars>
          <dgm:bulletEnabled val="1"/>
        </dgm:presLayoutVars>
      </dgm:prSet>
      <dgm:spPr/>
    </dgm:pt>
    <dgm:pt modelId="{A161A1BC-C84C-4861-B46A-399B4180BB82}" type="pres">
      <dgm:prSet presAssocID="{AA2D5924-4A79-47B2-874F-8E6924649A0D}" presName="sibTrans" presStyleCnt="0"/>
      <dgm:spPr/>
    </dgm:pt>
    <dgm:pt modelId="{E985F28B-BBC6-44E1-A1B2-74DC35B372C9}" type="pres">
      <dgm:prSet presAssocID="{D748EACF-C68F-48EC-B041-5CA957E8BA71}" presName="node" presStyleLbl="node1" presStyleIdx="5" presStyleCnt="6" custLinFactNeighborX="901" custLinFactNeighborY="66">
        <dgm:presLayoutVars>
          <dgm:bulletEnabled val="1"/>
        </dgm:presLayoutVars>
      </dgm:prSet>
      <dgm:spPr/>
    </dgm:pt>
  </dgm:ptLst>
  <dgm:cxnLst>
    <dgm:cxn modelId="{2FAE9226-AD4C-4C7B-9647-B7A63A681D4C}" srcId="{0EB8F89A-9B50-4822-B07E-4169B7B6EADF}" destId="{40E5D1D5-A99C-4CEB-A75F-B468FBD9E5DD}" srcOrd="1" destOrd="0" parTransId="{9797E045-9810-4916-88A1-80251DC90E4A}" sibTransId="{A781874A-8BEB-4B9B-825E-B27D1C9D2804}"/>
    <dgm:cxn modelId="{674FD92A-EEC9-4C64-AEFE-681734DD1356}" type="presOf" srcId="{40E5D1D5-A99C-4CEB-A75F-B468FBD9E5DD}" destId="{421EF735-7CCE-411B-B355-56FCE875A29F}" srcOrd="0" destOrd="0" presId="urn:microsoft.com/office/officeart/2005/8/layout/default"/>
    <dgm:cxn modelId="{F6997F3E-F2D5-4039-A82E-BA2CBA5D1888}" type="presOf" srcId="{F1C1CAAD-7510-41A2-AFDC-121AD6514EE6}" destId="{FB3DEAE8-4599-4A2E-8361-C563682BF158}" srcOrd="0" destOrd="0" presId="urn:microsoft.com/office/officeart/2005/8/layout/default"/>
    <dgm:cxn modelId="{6FE68D46-FF91-4E08-9E8A-1DF7AF49BA86}" srcId="{0EB8F89A-9B50-4822-B07E-4169B7B6EADF}" destId="{D748EACF-C68F-48EC-B041-5CA957E8BA71}" srcOrd="5" destOrd="0" parTransId="{08C9DC01-FB29-4EEE-B9FD-7B08B1E1B1DC}" sibTransId="{44835B56-018B-4BF3-BF69-08FFBBE55F64}"/>
    <dgm:cxn modelId="{5E59EE77-3968-41C5-9023-B4928C7DA0BF}" type="presOf" srcId="{D0F305BE-6EEE-42F4-9F36-D3B3636CC6E4}" destId="{FD53C6FD-A93C-4383-B820-11C459E2355F}" srcOrd="0" destOrd="0" presId="urn:microsoft.com/office/officeart/2005/8/layout/default"/>
    <dgm:cxn modelId="{FD7A967F-F9EC-491C-9958-0442E9BD0864}" type="presOf" srcId="{D748EACF-C68F-48EC-B041-5CA957E8BA71}" destId="{E985F28B-BBC6-44E1-A1B2-74DC35B372C9}" srcOrd="0" destOrd="0" presId="urn:microsoft.com/office/officeart/2005/8/layout/default"/>
    <dgm:cxn modelId="{AA00FE84-02EA-4FD0-928F-7E5FCFC56F77}" type="presOf" srcId="{21C90409-08D6-42BB-8326-6428234F4C8E}" destId="{A004466C-C933-4800-9A43-F415594C69CD}" srcOrd="0" destOrd="0" presId="urn:microsoft.com/office/officeart/2005/8/layout/default"/>
    <dgm:cxn modelId="{05ACB58C-40B2-4399-8B22-93B9BEA3CC25}" type="presOf" srcId="{5FF08717-0109-40A1-B03B-AC931954BC11}" destId="{9463FD9B-9266-49A6-BC51-316A6766D2A4}" srcOrd="0" destOrd="0" presId="urn:microsoft.com/office/officeart/2005/8/layout/default"/>
    <dgm:cxn modelId="{BDF5A598-3DA4-40E7-91D2-ED6E4C37C7E1}" srcId="{0EB8F89A-9B50-4822-B07E-4169B7B6EADF}" destId="{F1C1CAAD-7510-41A2-AFDC-121AD6514EE6}" srcOrd="3" destOrd="0" parTransId="{BA0FB75D-6397-48EF-8C15-904B83D8F9C3}" sibTransId="{84C9997A-3DC0-4671-A8F9-FE1D2D4C9ABB}"/>
    <dgm:cxn modelId="{6AABB5A4-8FB7-4E5B-9092-0588261E5BEB}" srcId="{0EB8F89A-9B50-4822-B07E-4169B7B6EADF}" destId="{5FF08717-0109-40A1-B03B-AC931954BC11}" srcOrd="0" destOrd="0" parTransId="{0D1EFEED-4586-4025-B4FD-1B5E97862508}" sibTransId="{5E78A4E3-A5DC-4DBA-AC5D-C5B807F92194}"/>
    <dgm:cxn modelId="{E78CBCC1-E065-43A8-ACAC-A92902E004BE}" srcId="{0EB8F89A-9B50-4822-B07E-4169B7B6EADF}" destId="{21C90409-08D6-42BB-8326-6428234F4C8E}" srcOrd="2" destOrd="0" parTransId="{700A3A82-65A3-4C65-B7B6-BC1830C7F4B4}" sibTransId="{58D9F3A0-DB6B-402E-887B-79B9661C8CB3}"/>
    <dgm:cxn modelId="{3ED559C7-0685-4231-8F41-1EF5CF70D2F4}" type="presOf" srcId="{0EB8F89A-9B50-4822-B07E-4169B7B6EADF}" destId="{DFD10DDE-800E-48F2-A39D-81A0013A11F2}" srcOrd="0" destOrd="0" presId="urn:microsoft.com/office/officeart/2005/8/layout/default"/>
    <dgm:cxn modelId="{C3A6E5FE-503E-4BA4-A3AC-4B2C2A50E1F8}" srcId="{0EB8F89A-9B50-4822-B07E-4169B7B6EADF}" destId="{D0F305BE-6EEE-42F4-9F36-D3B3636CC6E4}" srcOrd="4" destOrd="0" parTransId="{31F2C330-D2C2-4164-9429-C98153398AE9}" sibTransId="{AA2D5924-4A79-47B2-874F-8E6924649A0D}"/>
    <dgm:cxn modelId="{F8A6AE3C-740D-4863-AC94-F5D763BC38C7}" type="presParOf" srcId="{DFD10DDE-800E-48F2-A39D-81A0013A11F2}" destId="{9463FD9B-9266-49A6-BC51-316A6766D2A4}" srcOrd="0" destOrd="0" presId="urn:microsoft.com/office/officeart/2005/8/layout/default"/>
    <dgm:cxn modelId="{9F02E800-57ED-4642-8153-DEB43D87882E}" type="presParOf" srcId="{DFD10DDE-800E-48F2-A39D-81A0013A11F2}" destId="{2FDE6C84-DB5E-4AAF-AEF8-C4460776A1AD}" srcOrd="1" destOrd="0" presId="urn:microsoft.com/office/officeart/2005/8/layout/default"/>
    <dgm:cxn modelId="{579600CD-C19E-4BA8-96EE-6C62950D12D3}" type="presParOf" srcId="{DFD10DDE-800E-48F2-A39D-81A0013A11F2}" destId="{421EF735-7CCE-411B-B355-56FCE875A29F}" srcOrd="2" destOrd="0" presId="urn:microsoft.com/office/officeart/2005/8/layout/default"/>
    <dgm:cxn modelId="{DDD9998E-F2ED-4D60-873F-8BC93579CEDA}" type="presParOf" srcId="{DFD10DDE-800E-48F2-A39D-81A0013A11F2}" destId="{057D7E66-9A1D-448C-B286-01733424CF6B}" srcOrd="3" destOrd="0" presId="urn:microsoft.com/office/officeart/2005/8/layout/default"/>
    <dgm:cxn modelId="{6AF4A8B0-0B98-42DE-BFBE-F62DA9114209}" type="presParOf" srcId="{DFD10DDE-800E-48F2-A39D-81A0013A11F2}" destId="{A004466C-C933-4800-9A43-F415594C69CD}" srcOrd="4" destOrd="0" presId="urn:microsoft.com/office/officeart/2005/8/layout/default"/>
    <dgm:cxn modelId="{449C2EEF-3399-4EB2-807D-C1E8B1B7CA44}" type="presParOf" srcId="{DFD10DDE-800E-48F2-A39D-81A0013A11F2}" destId="{69ACE808-3351-49D2-BB72-F26E4ECDDB16}" srcOrd="5" destOrd="0" presId="urn:microsoft.com/office/officeart/2005/8/layout/default"/>
    <dgm:cxn modelId="{E2021712-A12F-4A1F-A8A5-5640B89FA17A}" type="presParOf" srcId="{DFD10DDE-800E-48F2-A39D-81A0013A11F2}" destId="{FB3DEAE8-4599-4A2E-8361-C563682BF158}" srcOrd="6" destOrd="0" presId="urn:microsoft.com/office/officeart/2005/8/layout/default"/>
    <dgm:cxn modelId="{32840D9F-B86B-4AFF-9BFC-24723BCEF93B}" type="presParOf" srcId="{DFD10DDE-800E-48F2-A39D-81A0013A11F2}" destId="{B9E62F9A-11FC-4E1B-9659-49FBB0E0AB76}" srcOrd="7" destOrd="0" presId="urn:microsoft.com/office/officeart/2005/8/layout/default"/>
    <dgm:cxn modelId="{D845F358-A20D-436B-8060-11412A1A1B23}" type="presParOf" srcId="{DFD10DDE-800E-48F2-A39D-81A0013A11F2}" destId="{FD53C6FD-A93C-4383-B820-11C459E2355F}" srcOrd="8" destOrd="0" presId="urn:microsoft.com/office/officeart/2005/8/layout/default"/>
    <dgm:cxn modelId="{12B22C79-740F-4C17-B1B7-FF56ADACA863}" type="presParOf" srcId="{DFD10DDE-800E-48F2-A39D-81A0013A11F2}" destId="{A161A1BC-C84C-4861-B46A-399B4180BB82}" srcOrd="9" destOrd="0" presId="urn:microsoft.com/office/officeart/2005/8/layout/default"/>
    <dgm:cxn modelId="{3EA8F31F-FDB7-4CFE-8216-007772492EF8}" type="presParOf" srcId="{DFD10DDE-800E-48F2-A39D-81A0013A11F2}" destId="{E985F28B-BBC6-44E1-A1B2-74DC35B372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36967-6F3D-4CF0-B236-95AB5F714023}">
      <dsp:nvSpPr>
        <dsp:cNvPr id="0" name=""/>
        <dsp:cNvSpPr/>
      </dsp:nvSpPr>
      <dsp:spPr>
        <a:xfrm>
          <a:off x="0" y="20663"/>
          <a:ext cx="469773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Part 1 – information about how we teach phonics</a:t>
          </a:r>
        </a:p>
      </dsp:txBody>
      <dsp:txXfrm>
        <a:off x="85900" y="106563"/>
        <a:ext cx="4525930" cy="1587880"/>
      </dsp:txXfrm>
    </dsp:sp>
    <dsp:sp modelId="{021199D8-C86A-440D-B49F-B410A6F8BC8D}">
      <dsp:nvSpPr>
        <dsp:cNvPr id="0" name=""/>
        <dsp:cNvSpPr/>
      </dsp:nvSpPr>
      <dsp:spPr>
        <a:xfrm>
          <a:off x="0" y="1872503"/>
          <a:ext cx="4697730" cy="17596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Part 2 – information about how we teach reading</a:t>
          </a:r>
        </a:p>
      </dsp:txBody>
      <dsp:txXfrm>
        <a:off x="85900" y="1958403"/>
        <a:ext cx="4525930" cy="1587880"/>
      </dsp:txXfrm>
    </dsp:sp>
    <dsp:sp modelId="{CE6BE8C5-C3F3-4E1A-BBAC-F1D49C258668}">
      <dsp:nvSpPr>
        <dsp:cNvPr id="0" name=""/>
        <dsp:cNvSpPr/>
      </dsp:nvSpPr>
      <dsp:spPr>
        <a:xfrm>
          <a:off x="0" y="3724344"/>
          <a:ext cx="4697730" cy="17596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Part 3 – supporting at home</a:t>
          </a:r>
        </a:p>
      </dsp:txBody>
      <dsp:txXfrm>
        <a:off x="85900" y="3810244"/>
        <a:ext cx="4525930" cy="158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3FD9B-9266-49A6-BC51-316A6766D2A4}">
      <dsp:nvSpPr>
        <dsp:cNvPr id="0" name=""/>
        <dsp:cNvSpPr/>
      </dsp:nvSpPr>
      <dsp:spPr>
        <a:xfrm>
          <a:off x="123105" y="621"/>
          <a:ext cx="1561602" cy="936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Why Little Wandle?  </a:t>
          </a:r>
          <a:endParaRPr lang="en-US" sz="1200" kern="1200"/>
        </a:p>
      </dsp:txBody>
      <dsp:txXfrm>
        <a:off x="123105" y="621"/>
        <a:ext cx="1561602" cy="936961"/>
      </dsp:txXfrm>
    </dsp:sp>
    <dsp:sp modelId="{421EF735-7CCE-411B-B355-56FCE875A29F}">
      <dsp:nvSpPr>
        <dsp:cNvPr id="0" name=""/>
        <dsp:cNvSpPr/>
      </dsp:nvSpPr>
      <dsp:spPr>
        <a:xfrm>
          <a:off x="1840868" y="9437"/>
          <a:ext cx="1561602" cy="936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Excellent training for all staff to ensure consistency.</a:t>
          </a:r>
        </a:p>
      </dsp:txBody>
      <dsp:txXfrm>
        <a:off x="1840868" y="9437"/>
        <a:ext cx="1561602" cy="936961"/>
      </dsp:txXfrm>
    </dsp:sp>
    <dsp:sp modelId="{A004466C-C933-4800-9A43-F415594C69CD}">
      <dsp:nvSpPr>
        <dsp:cNvPr id="0" name=""/>
        <dsp:cNvSpPr/>
      </dsp:nvSpPr>
      <dsp:spPr>
        <a:xfrm>
          <a:off x="3558630" y="621"/>
          <a:ext cx="1561602" cy="936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Every aspect of phonics and reading included in a detailed, thorough and systematic approach.</a:t>
          </a:r>
        </a:p>
      </dsp:txBody>
      <dsp:txXfrm>
        <a:off x="3558630" y="621"/>
        <a:ext cx="1561602" cy="936961"/>
      </dsp:txXfrm>
    </dsp:sp>
    <dsp:sp modelId="{FB3DEAE8-4599-4A2E-8361-C563682BF158}">
      <dsp:nvSpPr>
        <dsp:cNvPr id="0" name=""/>
        <dsp:cNvSpPr/>
      </dsp:nvSpPr>
      <dsp:spPr>
        <a:xfrm>
          <a:off x="5276393" y="621"/>
          <a:ext cx="1561602" cy="936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Engaging resources without distracting from the learning.</a:t>
          </a:r>
        </a:p>
      </dsp:txBody>
      <dsp:txXfrm>
        <a:off x="5276393" y="621"/>
        <a:ext cx="1561602" cy="936961"/>
      </dsp:txXfrm>
    </dsp:sp>
    <dsp:sp modelId="{FD53C6FD-A93C-4383-B820-11C459E2355F}">
      <dsp:nvSpPr>
        <dsp:cNvPr id="0" name=""/>
        <dsp:cNvSpPr/>
      </dsp:nvSpPr>
      <dsp:spPr>
        <a:xfrm>
          <a:off x="6994155" y="621"/>
          <a:ext cx="1561602" cy="936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Comprehensive system for identifying and supporting children requiring extra help </a:t>
          </a:r>
        </a:p>
      </dsp:txBody>
      <dsp:txXfrm>
        <a:off x="6994155" y="621"/>
        <a:ext cx="1561602" cy="936961"/>
      </dsp:txXfrm>
    </dsp:sp>
    <dsp:sp modelId="{E985F28B-BBC6-44E1-A1B2-74DC35B372C9}">
      <dsp:nvSpPr>
        <dsp:cNvPr id="0" name=""/>
        <dsp:cNvSpPr/>
      </dsp:nvSpPr>
      <dsp:spPr>
        <a:xfrm>
          <a:off x="3572700" y="1094361"/>
          <a:ext cx="1561602" cy="936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Useful support for parents.  </a:t>
          </a:r>
        </a:p>
      </dsp:txBody>
      <dsp:txXfrm>
        <a:off x="3572700" y="1094361"/>
        <a:ext cx="1561602" cy="936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F92F-5205-1240-A720-B28361FFC1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7A90-78CC-1648-9A76-51ACA2F7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E9A4-C553-1941-B291-4A6F2D796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B3E8-4E0D-3A45-B2D1-C595BE25A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4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Government changes mean a change (for the better) in how we teach phonics and reading at school   - make sure there is consistency throughout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Early reading is the stage where children are learning to become fluent readers</a:t>
            </a:r>
            <a:r>
              <a:rPr lang="en-US" baseline="0" dirty="0"/>
              <a:t> through the use of phonics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2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will</a:t>
            </a:r>
            <a:r>
              <a:rPr lang="en-US" baseline="0" dirty="0"/>
              <a:t> </a:t>
            </a:r>
            <a:r>
              <a:rPr lang="en-US" dirty="0"/>
              <a:t>not be changing book multiple times a week as previously</a:t>
            </a:r>
          </a:p>
          <a:p>
            <a:r>
              <a:rPr lang="en-US" dirty="0"/>
              <a:t>Reading groups will be set up so you will be notified</a:t>
            </a:r>
            <a:r>
              <a:rPr lang="en-US" baseline="0" dirty="0"/>
              <a:t> of when your book will be sent home/ need to be back in school</a:t>
            </a:r>
          </a:p>
          <a:p>
            <a:r>
              <a:rPr lang="en-US" baseline="0" dirty="0"/>
              <a:t>Groups will change!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Phonemes taught in order         start to read words </a:t>
            </a:r>
            <a:r>
              <a:rPr lang="en-US" dirty="0" err="1"/>
              <a:t>asap</a:t>
            </a:r>
            <a:r>
              <a:rPr lang="en-US" dirty="0"/>
              <a:t>  </a:t>
            </a:r>
          </a:p>
          <a:p>
            <a:r>
              <a:rPr lang="en-US" dirty="0"/>
              <a:t>LW has a picture pneumonic to help children remember the phoneme/grapheme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Early digraphs  mostly consonant digraphs </a:t>
            </a:r>
            <a:r>
              <a:rPr lang="mr-IN" baseline="0" dirty="0"/>
              <a:t>–</a:t>
            </a:r>
            <a:r>
              <a:rPr lang="en-US" baseline="0" dirty="0"/>
              <a:t> 2 letters 1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Vowel digraphs taught</a:t>
            </a:r>
            <a:r>
              <a:rPr lang="en-US" baseline="0" dirty="0"/>
              <a:t> with a short caption to help children remember</a:t>
            </a:r>
          </a:p>
          <a:p>
            <a:r>
              <a:rPr lang="en-US" baseline="0" dirty="0"/>
              <a:t>Also </a:t>
            </a:r>
            <a:r>
              <a:rPr lang="en-US" baseline="0" dirty="0" err="1"/>
              <a:t>trigraphs</a:t>
            </a:r>
            <a:r>
              <a:rPr lang="en-US" baseline="0" dirty="0"/>
              <a:t> </a:t>
            </a:r>
            <a:r>
              <a:rPr lang="en-US" baseline="0" dirty="0" err="1"/>
              <a:t>igh</a:t>
            </a:r>
            <a:r>
              <a:rPr lang="en-US" baseline="0" dirty="0"/>
              <a:t>,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phonics lessons we use Sound buttons so we can sound talk and blend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Digraphs</a:t>
            </a:r>
            <a:r>
              <a:rPr lang="en-US" baseline="0" dirty="0"/>
              <a:t> have a zip to sound talk and blend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</a:t>
            </a:r>
            <a:r>
              <a:rPr lang="en-US" baseline="0" dirty="0"/>
              <a:t> that do not follow the rules and cannot be decoded </a:t>
            </a:r>
            <a:r>
              <a:rPr lang="mr-IN" baseline="0" dirty="0"/>
              <a:t>–</a:t>
            </a:r>
            <a:r>
              <a:rPr lang="en-US" baseline="0" dirty="0"/>
              <a:t> tricky words/  exception words </a:t>
            </a:r>
          </a:p>
          <a:p>
            <a:r>
              <a:rPr lang="en-US" baseline="0" dirty="0" err="1"/>
              <a:t>Chn</a:t>
            </a:r>
            <a:r>
              <a:rPr lang="en-US" baseline="0" dirty="0"/>
              <a:t> are taught what part of the word is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know how important learning to read is and the impact it has on a </a:t>
            </a:r>
            <a:r>
              <a:rPr lang="en-US" dirty="0" err="1"/>
              <a:t>childs</a:t>
            </a:r>
            <a:r>
              <a:rPr lang="en-US" dirty="0"/>
              <a:t> success  - it has to be a positive experience</a:t>
            </a:r>
          </a:p>
          <a:p>
            <a:r>
              <a:rPr lang="en-US" dirty="0" err="1"/>
              <a:t>Whats</a:t>
            </a:r>
            <a:r>
              <a:rPr lang="en-US" dirty="0"/>
              <a:t> the reality?  Reluctant to read because</a:t>
            </a:r>
            <a:r>
              <a:rPr lang="en-US" baseline="0" dirty="0"/>
              <a:t> they find it hard</a:t>
            </a:r>
            <a:endParaRPr lang="en-US" dirty="0"/>
          </a:p>
          <a:p>
            <a:r>
              <a:rPr lang="en-US" dirty="0"/>
              <a:t>Frustration  stress   tears </a:t>
            </a:r>
            <a:r>
              <a:rPr lang="mr-IN" dirty="0"/>
              <a:t>–</a:t>
            </a:r>
            <a:r>
              <a:rPr lang="en-US" dirty="0"/>
              <a:t> that</a:t>
            </a:r>
            <a:r>
              <a:rPr lang="mr-IN" dirty="0"/>
              <a:t>’</a:t>
            </a:r>
            <a:r>
              <a:rPr lang="en-US" dirty="0"/>
              <a:t>s just the parents</a:t>
            </a:r>
          </a:p>
          <a:p>
            <a:r>
              <a:rPr lang="en-US" dirty="0"/>
              <a:t>Important to look at the big long term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0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Quite a big difference to how reading</a:t>
            </a:r>
            <a:r>
              <a:rPr lang="en-US" baseline="0" dirty="0"/>
              <a:t> was previously taught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D1A-1E8D-4042-89B2-08E892544A46}" type="datetime1">
              <a:rPr lang="en-GB" smtClean="0"/>
              <a:t>06/05/2022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3C27-B8F7-724F-B384-CBFBE0D0E272}" type="datetime1">
              <a:rPr lang="en-GB" smtClean="0"/>
              <a:t>06/05/2022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1EB6-125F-B749-B023-F86BD3BE0479}" type="datetime1">
              <a:rPr lang="en-GB" smtClean="0"/>
              <a:t>06/05/2022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34DE-534C-A843-A1EC-74F404D34279}" type="datetime1">
              <a:rPr lang="en-GB" smtClean="0"/>
              <a:t>06/05/2022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DD6-32C6-D54E-AE2F-60B675C5FEEB}" type="datetime1">
              <a:rPr lang="en-GB" smtClean="0"/>
              <a:t>06/05/2022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FA3-B005-EF42-AA00-22DD50436501}" type="datetime1">
              <a:rPr lang="en-GB" smtClean="0"/>
              <a:t>06/05/2022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7C9C-B660-E242-97D7-50113EB8A11D}" type="datetime1">
              <a:rPr lang="en-GB" smtClean="0"/>
              <a:t>06/05/2022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DB6-5ACD-9447-97DA-FCF5C75BDE39}" type="datetime1">
              <a:rPr lang="en-GB" smtClean="0"/>
              <a:t>06/05/2022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4E12-C773-3648-AC7A-7F5175600727}" type="datetime1">
              <a:rPr lang="en-GB" smtClean="0"/>
              <a:t>06/05/2022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F8C-55D3-B444-8B8F-CCACCCBA45DB}" type="datetime1">
              <a:rPr lang="en-GB" smtClean="0"/>
              <a:t>06/05/2022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2886-D98A-F549-BEF0-9B04D260949E}" type="datetime1">
              <a:rPr lang="en-GB" smtClean="0"/>
              <a:t>06/05/2022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E68-CFEA-C845-B1FB-F396DD92B2D0}" type="datetime1">
              <a:rPr lang="en-GB" smtClean="0"/>
              <a:t>06/05/2022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assetrepository/viewasset?id=151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tlewandlelettersandsounds.org.uk/resources/for-parent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bloom.com/" TargetMode="External"/><Relationship Id="rId2" Type="http://schemas.openxmlformats.org/officeDocument/2006/relationships/hyperlink" Target="https://www.phonicsplay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pmarks.co.uk/english-games/5-7-years/letters-and-sound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freeimageslive.co.uk/free_stock_image/crayon-alphabet-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ttlewandlelettersandsounds.org.uk/resources/for-parents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6760941-EF99-4F61-A95D-3C3E7C08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44D9B9FF-D6DA-4F69-B4A0-BA1550D6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63201" y="1756600"/>
            <a:ext cx="810244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A7DC0AF9-0747-4070-A6D7-DF3681B9E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629" y="1357766"/>
            <a:ext cx="515815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74612EAD-0A8C-4C44-AFE1-3DF0669A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9137" y="1135060"/>
            <a:ext cx="307028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8">
            <a:extLst>
              <a:ext uri="{FF2B5EF4-FFF2-40B4-BE49-F238E27FC236}">
                <a16:creationId xmlns:a16="http://schemas.microsoft.com/office/drawing/2014/main" id="{C2D46295-4D0D-487B-8972-141A047F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3966646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0CC1C-6AEC-435A-847A-F3A5CF09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6" y="1357766"/>
            <a:ext cx="3241653" cy="35413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to our phonics information sharing session</a:t>
            </a:r>
            <a:b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ommonswood Primary and Nursery School | Facebook">
            <a:extLst>
              <a:ext uri="{FF2B5EF4-FFF2-40B4-BE49-F238E27FC236}">
                <a16:creationId xmlns:a16="http://schemas.microsoft.com/office/drawing/2014/main" id="{B1B59BB0-0123-487C-BABD-34C3845B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9" y="1685886"/>
            <a:ext cx="3973069" cy="39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4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4A-4DBB-4CF2-804B-089812A4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winkl" panose="02000000000000000000" pitchFamily="2" charset="0"/>
              </a:rPr>
              <a:t>Jargon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3DAA-B215-41FF-AA79-A5CE9238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2959"/>
            <a:ext cx="8229600" cy="5575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You may hear your children say….</a:t>
            </a:r>
            <a:r>
              <a:rPr lang="en-US" dirty="0">
                <a:latin typeface="Twinkl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latin typeface="Twinkl" panose="02000000000000000000" pitchFamily="2" charset="0"/>
              </a:rPr>
              <a:t>-phonics </a:t>
            </a:r>
            <a:r>
              <a:rPr lang="en-US" sz="2000" dirty="0">
                <a:latin typeface="Twinkl" panose="02000000000000000000" pitchFamily="2" charset="0"/>
              </a:rPr>
              <a:t>(also known as ‘synthetic phonics’) – The teaching of reading by developing awareness of the sounds in words and the corresponding letters used to represent those sounds.</a:t>
            </a:r>
          </a:p>
          <a:p>
            <a:pPr marL="0" indent="0">
              <a:buNone/>
            </a:pPr>
            <a:r>
              <a:rPr lang="en-US" sz="2000" b="1" dirty="0">
                <a:latin typeface="Twinkl" panose="02000000000000000000" pitchFamily="2" charset="0"/>
              </a:rPr>
              <a:t>phoneme</a:t>
            </a:r>
            <a:r>
              <a:rPr lang="en-US" sz="2000" dirty="0">
                <a:latin typeface="Twinkl" panose="02000000000000000000" pitchFamily="2" charset="0"/>
              </a:rPr>
              <a:t> - Any one of the 44 sounds which make up words in the English language. </a:t>
            </a:r>
          </a:p>
          <a:p>
            <a:pPr marL="0" indent="0">
              <a:buNone/>
            </a:pPr>
            <a:r>
              <a:rPr lang="en-US" sz="2000" b="1" dirty="0">
                <a:latin typeface="Twinkl" panose="02000000000000000000" pitchFamily="2" charset="0"/>
              </a:rPr>
              <a:t>-grapheme </a:t>
            </a:r>
            <a:r>
              <a:rPr lang="en-US" sz="2000" dirty="0">
                <a:latin typeface="Twinkl" panose="02000000000000000000" pitchFamily="2" charset="0"/>
              </a:rPr>
              <a:t>– How a phoneme is written down. There can be more than one way to spell a phoneme. </a:t>
            </a:r>
            <a:r>
              <a:rPr lang="en-US" sz="2000" dirty="0" err="1">
                <a:latin typeface="Twinkl" panose="02000000000000000000" pitchFamily="2" charset="0"/>
              </a:rPr>
              <a:t>E.g</a:t>
            </a:r>
            <a:r>
              <a:rPr lang="en-US" sz="2000" dirty="0">
                <a:latin typeface="Twinkl" panose="02000000000000000000" pitchFamily="2" charset="0"/>
              </a:rPr>
              <a:t>-the phoneme ‘ay’ is spelt differently in each of the words ‘w</a:t>
            </a:r>
            <a:r>
              <a:rPr lang="en-US" sz="2000" b="1" dirty="0">
                <a:solidFill>
                  <a:srgbClr val="0070C0"/>
                </a:solidFill>
                <a:latin typeface="Twinkl" panose="02000000000000000000" pitchFamily="2" charset="0"/>
              </a:rPr>
              <a:t>ay</a:t>
            </a:r>
            <a:r>
              <a:rPr lang="en-US" sz="2000" dirty="0">
                <a:latin typeface="Twinkl" panose="02000000000000000000" pitchFamily="2" charset="0"/>
              </a:rPr>
              <a:t>’, ‘m</a:t>
            </a:r>
            <a:r>
              <a:rPr lang="en-US" sz="2000" b="1" dirty="0">
                <a:solidFill>
                  <a:srgbClr val="0070C0"/>
                </a:solidFill>
                <a:latin typeface="Twinkl" panose="02000000000000000000" pitchFamily="2" charset="0"/>
              </a:rPr>
              <a:t>a</a:t>
            </a:r>
            <a:r>
              <a:rPr lang="en-US" sz="2000" dirty="0">
                <a:latin typeface="Twinkl" panose="02000000000000000000" pitchFamily="2" charset="0"/>
              </a:rPr>
              <a:t>k</a:t>
            </a:r>
            <a:r>
              <a:rPr lang="en-US" sz="2000" b="1" dirty="0">
                <a:solidFill>
                  <a:srgbClr val="0070C0"/>
                </a:solidFill>
                <a:latin typeface="Twinkl" panose="02000000000000000000" pitchFamily="2" charset="0"/>
              </a:rPr>
              <a:t>e</a:t>
            </a:r>
            <a:r>
              <a:rPr lang="en-US" sz="2000" dirty="0">
                <a:latin typeface="Twinkl" panose="02000000000000000000" pitchFamily="2" charset="0"/>
              </a:rPr>
              <a:t>’, ‘f</a:t>
            </a:r>
            <a:r>
              <a:rPr lang="en-US" sz="2000" b="1" dirty="0">
                <a:solidFill>
                  <a:srgbClr val="0070C0"/>
                </a:solidFill>
                <a:latin typeface="Twinkl" panose="02000000000000000000" pitchFamily="2" charset="0"/>
              </a:rPr>
              <a:t>ai</a:t>
            </a:r>
            <a:r>
              <a:rPr lang="en-US" sz="2000" dirty="0">
                <a:latin typeface="Twinkl" panose="02000000000000000000" pitchFamily="2" charset="0"/>
              </a:rPr>
              <a:t>l’, ‘gr</a:t>
            </a:r>
            <a:r>
              <a:rPr lang="en-US" sz="2000" b="1" dirty="0">
                <a:solidFill>
                  <a:srgbClr val="0070C0"/>
                </a:solidFill>
                <a:latin typeface="Twinkl" panose="02000000000000000000" pitchFamily="2" charset="0"/>
              </a:rPr>
              <a:t>ea</a:t>
            </a:r>
            <a:r>
              <a:rPr lang="en-US" sz="2000" dirty="0">
                <a:latin typeface="Twinkl" panose="02000000000000000000" pitchFamily="2" charset="0"/>
              </a:rPr>
              <a:t>t’, ‘sl</a:t>
            </a:r>
            <a:r>
              <a:rPr lang="en-US" sz="2000" b="1" dirty="0">
                <a:solidFill>
                  <a:srgbClr val="0070C0"/>
                </a:solidFill>
                <a:latin typeface="Twinkl" panose="02000000000000000000" pitchFamily="2" charset="0"/>
              </a:rPr>
              <a:t>eigh</a:t>
            </a:r>
            <a:r>
              <a:rPr lang="en-US" sz="2000" dirty="0">
                <a:latin typeface="Twinkl" panose="02000000000000000000" pitchFamily="2" charset="0"/>
              </a:rPr>
              <a:t>’ and ‘l</a:t>
            </a:r>
            <a:r>
              <a:rPr lang="en-US" sz="2000" b="1" dirty="0">
                <a:solidFill>
                  <a:srgbClr val="0070C0"/>
                </a:solidFill>
                <a:latin typeface="Twinkl" panose="02000000000000000000" pitchFamily="2" charset="0"/>
              </a:rPr>
              <a:t>a</a:t>
            </a:r>
            <a:r>
              <a:rPr lang="en-US" sz="2000" dirty="0">
                <a:latin typeface="Twinkl" panose="02000000000000000000" pitchFamily="2" charset="0"/>
              </a:rPr>
              <a:t>dy’. </a:t>
            </a:r>
          </a:p>
          <a:p>
            <a:pPr marL="0" indent="0">
              <a:buNone/>
            </a:pPr>
            <a:r>
              <a:rPr lang="en-US" sz="2000" b="1" dirty="0">
                <a:latin typeface="Twinkl" panose="02000000000000000000" pitchFamily="2" charset="0"/>
              </a:rPr>
              <a:t>-blending</a:t>
            </a:r>
            <a:r>
              <a:rPr lang="en-US" sz="2000" dirty="0">
                <a:latin typeface="Twinkl" panose="02000000000000000000" pitchFamily="2" charset="0"/>
              </a:rPr>
              <a:t> – Putting together the sounds in a word in order to read it, </a:t>
            </a:r>
            <a:r>
              <a:rPr lang="en-US" sz="2000" dirty="0" err="1">
                <a:latin typeface="Twinkl" panose="02000000000000000000" pitchFamily="2" charset="0"/>
              </a:rPr>
              <a:t>e.g</a:t>
            </a:r>
            <a:r>
              <a:rPr lang="en-US" sz="2000" dirty="0">
                <a:latin typeface="Twinkl" panose="02000000000000000000" pitchFamily="2" charset="0"/>
              </a:rPr>
              <a:t>: ‘f – r – o – g, frog’ </a:t>
            </a:r>
          </a:p>
          <a:p>
            <a:pPr marL="0" indent="0">
              <a:buNone/>
            </a:pPr>
            <a:r>
              <a:rPr lang="en-US" sz="2000" b="1" dirty="0">
                <a:latin typeface="Twinkl" panose="02000000000000000000" pitchFamily="2" charset="0"/>
              </a:rPr>
              <a:t>-segmenting</a:t>
            </a:r>
            <a:r>
              <a:rPr lang="en-US" sz="2000" dirty="0">
                <a:latin typeface="Twinkl" panose="02000000000000000000" pitchFamily="2" charset="0"/>
              </a:rPr>
              <a:t> – Breaking a word into sounds in order to spell </a:t>
            </a:r>
          </a:p>
          <a:p>
            <a:pPr marL="0" indent="0">
              <a:buNone/>
            </a:pPr>
            <a:r>
              <a:rPr lang="en-US" sz="2000" dirty="0">
                <a:latin typeface="Twinkl" panose="02000000000000000000" pitchFamily="2" charset="0"/>
              </a:rPr>
              <a:t>them, e.g. ‘frog, f – r – o – g’’</a:t>
            </a:r>
          </a:p>
          <a:p>
            <a:pPr marL="0" indent="0">
              <a:buNone/>
            </a:pPr>
            <a:r>
              <a:rPr lang="en-US" sz="2000" b="1" dirty="0">
                <a:latin typeface="Twinkl" panose="02000000000000000000" pitchFamily="2" charset="0"/>
              </a:rPr>
              <a:t>-Digraph</a:t>
            </a:r>
            <a:r>
              <a:rPr lang="en-US" sz="2000" dirty="0">
                <a:latin typeface="Twinkl" panose="02000000000000000000" pitchFamily="2" charset="0"/>
              </a:rPr>
              <a:t>- 2 letters making one sound </a:t>
            </a:r>
          </a:p>
          <a:p>
            <a:pPr marL="0" indent="0">
              <a:buNone/>
            </a:pPr>
            <a:r>
              <a:rPr lang="en-US" sz="2000" b="1" dirty="0">
                <a:latin typeface="Twinkl" panose="02000000000000000000" pitchFamily="2" charset="0"/>
              </a:rPr>
              <a:t>-Trigraph</a:t>
            </a:r>
            <a:r>
              <a:rPr lang="en-US" sz="2000" dirty="0">
                <a:latin typeface="Twinkl" panose="02000000000000000000" pitchFamily="2" charset="0"/>
              </a:rPr>
              <a:t>- 3 letters making one sound</a:t>
            </a:r>
            <a:endParaRPr lang="en-GB" sz="2000" dirty="0"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B1225-27B9-42F5-8251-E21C2F83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2" y="4957501"/>
            <a:ext cx="1723927" cy="617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FF0EF-D3F8-4163-9EBC-FE7DED10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74" y="5575041"/>
            <a:ext cx="816899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583E46-DD7F-4177-9901-BBBAB2F7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878" y="5575041"/>
            <a:ext cx="82309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7315" y="456987"/>
            <a:ext cx="3549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00FF"/>
                </a:solidFill>
                <a:latin typeface="Bradley Hand ITC" panose="03070402050302030203" pitchFamily="66" charset="0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973" y="1745100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We want children to</a:t>
            </a:r>
          </a:p>
          <a:p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 love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543" y="3284761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Reading should be </a:t>
            </a:r>
          </a:p>
          <a:p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enjoyable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9034" y="3284761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We want children to read </a:t>
            </a:r>
          </a:p>
          <a:p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for pleasure and be life </a:t>
            </a:r>
          </a:p>
          <a:p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long readers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619" y="1715714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Learning to read should be</a:t>
            </a:r>
          </a:p>
          <a:p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 a positive experience</a:t>
            </a: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60" y="2068265"/>
            <a:ext cx="2908300" cy="279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9857" y="5616935"/>
            <a:ext cx="5522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Reading underpins children’s access to the curriculum </a:t>
            </a:r>
          </a:p>
          <a:p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and clearly impacts on their achievement</a:t>
            </a:r>
          </a:p>
        </p:txBody>
      </p:sp>
    </p:spTree>
    <p:extLst>
      <p:ext uri="{BB962C8B-B14F-4D97-AF65-F5344CB8AC3E}">
        <p14:creationId xmlns:p14="http://schemas.microsoft.com/office/powerpoint/2010/main" val="31073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069" y="401126"/>
            <a:ext cx="39474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Once children have a secure knowledge of a number of GPC’s (Grapheme Phoneme Correspondences)and are confidently blending, they will be ready for reading books.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Prior to this they may have wordless books which develop great language skills and teach children the layout of books and how to handle books</a:t>
            </a:r>
          </a:p>
        </p:txBody>
      </p:sp>
      <p:pic>
        <p:nvPicPr>
          <p:cNvPr id="6" name="Picture 5" descr="x500_c2a649fc-eedf-4e04-859a-987ae534fbee_600x6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r="17473" b="3"/>
          <a:stretch/>
        </p:blipFill>
        <p:spPr>
          <a:xfrm>
            <a:off x="5147997" y="3154859"/>
            <a:ext cx="3022934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3997723" y="-218643"/>
            <a:ext cx="4083433" cy="306257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x500_2bc7c73f-0e05-4c9b-8c60-96ea2f6917ff_600x6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r="11398" b="-5"/>
          <a:stretch/>
        </p:blipFill>
        <p:spPr>
          <a:xfrm>
            <a:off x="472935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7" name="Picture 6" descr="x500_937ce1c2-a586-437a-92b3-aff4249770f7_600x60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2" r="26927" b="1"/>
          <a:stretch/>
        </p:blipFill>
        <p:spPr>
          <a:xfrm>
            <a:off x="7450096" y="372217"/>
            <a:ext cx="1693904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406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3" y="109098"/>
            <a:ext cx="2717777" cy="135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1736" y="465378"/>
            <a:ext cx="4883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6600"/>
                </a:solidFill>
                <a:latin typeface="Twinkl" panose="02000000000000000000" pitchFamily="2" charset="0"/>
              </a:rPr>
              <a:t>How we teach 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903" y="2121870"/>
            <a:ext cx="4482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3366FF"/>
                </a:solidFill>
                <a:latin typeface="Twinkl" panose="02000000000000000000" pitchFamily="2" charset="0"/>
              </a:rPr>
              <a:t>Reading practice sessions are :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9080" y="2952867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Timetabled 3 times a week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95" y="4015701"/>
            <a:ext cx="32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Taught by trained teacher or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 teaching assistant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2031" y="5296748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Taught in small groups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1137" y="2121869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3366FF"/>
                </a:solidFill>
                <a:latin typeface="Twinkl" panose="02000000000000000000" pitchFamily="2" charset="0"/>
              </a:rPr>
              <a:t>Books are </a:t>
            </a:r>
            <a:r>
              <a:rPr lang="en-US" sz="2000" b="1" u="sng" dirty="0">
                <a:solidFill>
                  <a:srgbClr val="3366FF"/>
                </a:solidFill>
                <a:latin typeface="Twinkl" panose="02000000000000000000" pitchFamily="2" charset="0"/>
              </a:rPr>
              <a:t>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61137" y="2852203"/>
            <a:ext cx="2618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matched to children’s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secure phonic knowledge 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and word reading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61137" y="4154201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 read three times</a:t>
            </a:r>
          </a:p>
        </p:txBody>
      </p:sp>
    </p:spTree>
    <p:extLst>
      <p:ext uri="{BB962C8B-B14F-4D97-AF65-F5344CB8AC3E}">
        <p14:creationId xmlns:p14="http://schemas.microsoft.com/office/powerpoint/2010/main" val="134285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2493" y="620634"/>
            <a:ext cx="818525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Reading Practice Books carefully matched so children can read 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fluently and independently</a:t>
            </a:r>
          </a:p>
          <a:p>
            <a:endParaRPr lang="en-US" b="1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3 Reads </a:t>
            </a:r>
            <a:r>
              <a:rPr lang="mr-IN" b="1" dirty="0">
                <a:solidFill>
                  <a:srgbClr val="3366FF"/>
                </a:solidFill>
                <a:latin typeface="Twinkl" panose="02000000000000000000" pitchFamily="2" charset="0"/>
              </a:rPr>
              <a:t>–</a:t>
            </a:r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 each one begins with some quick sounds and words practice</a:t>
            </a:r>
          </a:p>
          <a:p>
            <a:endParaRPr lang="en-US" b="1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Decoding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Prosody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      (intonation, expression)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When children read their book they should be </a:t>
            </a:r>
            <a:r>
              <a:rPr lang="en-US" b="1" dirty="0">
                <a:solidFill>
                  <a:srgbClr val="FF0000"/>
                </a:solidFill>
                <a:latin typeface="Twinkl" panose="02000000000000000000" pitchFamily="2" charset="0"/>
              </a:rPr>
              <a:t>95% fluent.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Please do not worry that a book is too easy </a:t>
            </a:r>
            <a:r>
              <a:rPr lang="mr-IN" b="1" dirty="0">
                <a:solidFill>
                  <a:srgbClr val="3366FF"/>
                </a:solidFill>
                <a:latin typeface="Twinkl" panose="02000000000000000000" pitchFamily="2" charset="0"/>
              </a:rPr>
              <a:t>–</a:t>
            </a:r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 your child needs to develop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fluency and confidence in reading.  Re-reading a book they have had before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helps develop fluency </a:t>
            </a:r>
            <a:r>
              <a:rPr lang="mr-IN" b="1" dirty="0">
                <a:solidFill>
                  <a:srgbClr val="3366FF"/>
                </a:solidFill>
                <a:latin typeface="Twinkl" panose="02000000000000000000" pitchFamily="2" charset="0"/>
              </a:rPr>
              <a:t>–</a:t>
            </a:r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 this is the goal.</a:t>
            </a:r>
          </a:p>
          <a:p>
            <a:endParaRPr lang="en-US" b="1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Celebrate their success!!!</a:t>
            </a: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3303"/>
            <a:ext cx="3472783" cy="20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1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CEC99-862C-4BDB-AA39-1466699D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GB" sz="4700"/>
              <a:t>Year 2 Reading Books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7DA1-FB1E-4BB2-870B-D5BC010D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dirty="0">
                <a:solidFill>
                  <a:srgbClr val="0070C0"/>
                </a:solidFill>
              </a:rPr>
              <a:t>The expectation for children has increased due to the governments new guidelines. 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rgbClr val="0070C0"/>
                </a:solidFill>
              </a:rPr>
              <a:t>Therefore even if your child is reading fluently on a book banded book colour, they may come home with a Little </a:t>
            </a:r>
            <a:r>
              <a:rPr lang="en-GB" sz="1800" dirty="0" err="1">
                <a:solidFill>
                  <a:srgbClr val="0070C0"/>
                </a:solidFill>
              </a:rPr>
              <a:t>Wandle</a:t>
            </a:r>
            <a:r>
              <a:rPr lang="en-GB" sz="1800" dirty="0">
                <a:solidFill>
                  <a:srgbClr val="0070C0"/>
                </a:solidFill>
              </a:rPr>
              <a:t> book. This  is so that your child can have extra practice of their alternative graphemes that they may not know yet.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rgbClr val="0070C0"/>
                </a:solidFill>
              </a:rPr>
              <a:t>This does not mean that they are finding reading tricky, its simply so that they can practice those extra alternative sounds.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rgbClr val="0070C0"/>
                </a:solidFill>
              </a:rPr>
              <a:t>We will continually assess your child and once they are secure in all of the alternative graphemes that will move on to the book banded books.</a:t>
            </a:r>
          </a:p>
        </p:txBody>
      </p:sp>
      <p:pic>
        <p:nvPicPr>
          <p:cNvPr id="5" name="Picture 4" descr="A picture containing text, stationary, pencil, lined&#10;&#10;Description automatically generated">
            <a:extLst>
              <a:ext uri="{FF2B5EF4-FFF2-40B4-BE49-F238E27FC236}">
                <a16:creationId xmlns:a16="http://schemas.microsoft.com/office/drawing/2014/main" id="{B59EB586-084A-4A0B-9C7E-351892B23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84" r="24232" b="3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612D4-F8BD-45BF-A7D1-0A74B65679BD}"/>
              </a:ext>
            </a:extLst>
          </p:cNvPr>
          <p:cNvSpPr txBox="1"/>
          <p:nvPr/>
        </p:nvSpPr>
        <p:spPr>
          <a:xfrm>
            <a:off x="6392675" y="5990433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wisc-online.com/assetrepository/viewasset?id=15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5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559" y="242134"/>
            <a:ext cx="8778365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winkl" panose="02000000000000000000" pitchFamily="2" charset="0"/>
              </a:rPr>
              <a:t>How do we decide which books children read?</a:t>
            </a:r>
          </a:p>
          <a:p>
            <a:endParaRPr lang="en-US" b="1" dirty="0">
              <a:latin typeface="Twinkl" panose="02000000000000000000" pitchFamily="2" charset="0"/>
            </a:endParaRP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Children are assessed, then the Little </a:t>
            </a:r>
            <a:r>
              <a:rPr lang="en-US" b="1" dirty="0" err="1">
                <a:solidFill>
                  <a:srgbClr val="3366FF"/>
                </a:solidFill>
                <a:latin typeface="Twinkl" panose="02000000000000000000" pitchFamily="2" charset="0"/>
              </a:rPr>
              <a:t>Wandle</a:t>
            </a:r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 assessment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matches which books should be allocated for their secure 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phonic knowledge.</a:t>
            </a:r>
          </a:p>
          <a:p>
            <a:endParaRPr lang="en-US" b="1" dirty="0">
              <a:latin typeface="Twinkl" panose="02000000000000000000" pitchFamily="2" charset="0"/>
            </a:endParaRPr>
          </a:p>
          <a:p>
            <a:endParaRPr lang="en-US" b="1" dirty="0">
              <a:latin typeface="Twinkl" panose="02000000000000000000" pitchFamily="2" charset="0"/>
            </a:endParaRP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Children will read their reading practice book in each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Reading practice session in school. The same book will then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Be assigned to your child to read at home 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independently.</a:t>
            </a:r>
          </a:p>
          <a:p>
            <a:endParaRPr lang="en-US" b="1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Share the front cover page before reading – this </a:t>
            </a: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cover sounds and words contained in the book.</a:t>
            </a:r>
          </a:p>
          <a:p>
            <a:endParaRPr lang="en-US" b="1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endParaRPr lang="en-US" b="1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r>
              <a:rPr lang="en-US" b="1" dirty="0">
                <a:solidFill>
                  <a:srgbClr val="3366FF"/>
                </a:solidFill>
                <a:latin typeface="Twinkl" panose="02000000000000000000" pitchFamily="2" charset="0"/>
              </a:rPr>
              <a:t>Celebrate, praise, talk about the book with your child.</a:t>
            </a:r>
          </a:p>
          <a:p>
            <a:endParaRPr lang="en-US" b="1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endParaRPr lang="en-US" b="1" dirty="0">
              <a:solidFill>
                <a:srgbClr val="3366FF"/>
              </a:solidFill>
              <a:latin typeface="Bradley Hand ITC" panose="03070402050302030203" pitchFamily="66" charset="0"/>
            </a:endParaRPr>
          </a:p>
          <a:p>
            <a:endParaRPr lang="en-US" b="1" dirty="0">
              <a:solidFill>
                <a:srgbClr val="3366FF"/>
              </a:solidFill>
              <a:latin typeface="Bradley Hand ITC" panose="03070402050302030203" pitchFamily="66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x500_2a37ccd3-a672-4877-b56b-b9fb9356dbb6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96" y="826743"/>
            <a:ext cx="1427461" cy="1353233"/>
          </a:xfrm>
          <a:prstGeom prst="rect">
            <a:avLst/>
          </a:prstGeom>
        </p:spPr>
      </p:pic>
      <p:pic>
        <p:nvPicPr>
          <p:cNvPr id="6" name="Picture 5" descr="x500_cb1dee7d-f67f-4777-96f8-7377cf742f41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10" y="1503359"/>
            <a:ext cx="1438350" cy="1363556"/>
          </a:xfrm>
          <a:prstGeom prst="rect">
            <a:avLst/>
          </a:prstGeom>
        </p:spPr>
      </p:pic>
      <p:pic>
        <p:nvPicPr>
          <p:cNvPr id="7" name="Picture 6" descr="x500_db356d57-2de5-436c-b048-0df9c89d4286_1024x10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59" y="2599800"/>
            <a:ext cx="1305301" cy="1613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B95C4-180A-41A9-8877-F6F1C2030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262" y="4093416"/>
            <a:ext cx="3091008" cy="25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accent5"/>
                </a:solidFill>
                <a:latin typeface="Twinkl" panose="02000000000000000000" pitchFamily="2" charset="0"/>
              </a:rPr>
              <a:t> Phonics and Early Reading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105547-62B6-46CC-A3E0-C452F7079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54787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07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477" y="1204941"/>
            <a:ext cx="77280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Twinkl" panose="02000000000000000000" pitchFamily="2" charset="0"/>
              </a:rPr>
              <a:t>Children will also bring home a ‘reading for pleasure book’ from our class library each week.</a:t>
            </a:r>
          </a:p>
          <a:p>
            <a:endParaRPr lang="en-US" sz="2400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r>
              <a:rPr lang="en-US" sz="2400" dirty="0">
                <a:solidFill>
                  <a:srgbClr val="3366FF"/>
                </a:solidFill>
                <a:latin typeface="Twinkl" panose="02000000000000000000" pitchFamily="2" charset="0"/>
              </a:rPr>
              <a:t>To become lifelong readers, it is essential that they read for pleasure</a:t>
            </a:r>
          </a:p>
          <a:p>
            <a:endParaRPr lang="en-US" sz="2400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r>
              <a:rPr lang="en-US" sz="2400" dirty="0">
                <a:solidFill>
                  <a:srgbClr val="3366FF"/>
                </a:solidFill>
                <a:latin typeface="Twinkl" panose="02000000000000000000" pitchFamily="2" charset="0"/>
              </a:rPr>
              <a:t>Children </a:t>
            </a:r>
            <a:r>
              <a:rPr lang="en-US" sz="2400" b="1" dirty="0">
                <a:solidFill>
                  <a:srgbClr val="3366FF"/>
                </a:solidFill>
                <a:latin typeface="Twinkl" panose="02000000000000000000" pitchFamily="2" charset="0"/>
              </a:rPr>
              <a:t>may not </a:t>
            </a:r>
            <a:r>
              <a:rPr lang="en-US" sz="2400" dirty="0">
                <a:solidFill>
                  <a:srgbClr val="3366FF"/>
                </a:solidFill>
                <a:latin typeface="Twinkl" panose="02000000000000000000" pitchFamily="2" charset="0"/>
              </a:rPr>
              <a:t>be able to read this book independently but these books offer a wealth of opportunities for talking about the pictures and enjoying the story or information text.</a:t>
            </a:r>
          </a:p>
          <a:p>
            <a:endParaRPr lang="en-US" sz="2400" dirty="0">
              <a:solidFill>
                <a:srgbClr val="3366FF"/>
              </a:solidFill>
              <a:latin typeface="Twinkl" panose="02000000000000000000" pitchFamily="2" charset="0"/>
            </a:endParaRPr>
          </a:p>
          <a:p>
            <a:r>
              <a:rPr lang="en-US" sz="2400" dirty="0">
                <a:solidFill>
                  <a:srgbClr val="3366FF"/>
                </a:solidFill>
                <a:latin typeface="Twinkl" panose="02000000000000000000" pitchFamily="2" charset="0"/>
              </a:rPr>
              <a:t>Enjoy the book together and </a:t>
            </a:r>
          </a:p>
          <a:p>
            <a:r>
              <a:rPr lang="en-US" sz="2400" dirty="0">
                <a:solidFill>
                  <a:srgbClr val="3366FF"/>
                </a:solidFill>
                <a:latin typeface="Twinkl" panose="02000000000000000000" pitchFamily="2" charset="0"/>
              </a:rPr>
              <a:t>foster a love of reading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86" y="4651203"/>
            <a:ext cx="1291082" cy="194015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12" y="4716874"/>
            <a:ext cx="1297391" cy="129739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67" y="1204941"/>
            <a:ext cx="1148062" cy="990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9040" y="120032"/>
            <a:ext cx="6063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00FF"/>
                </a:solidFill>
                <a:latin typeface="Twinkl" panose="02000000000000000000" pitchFamily="2" charset="0"/>
              </a:rPr>
              <a:t>Supporting at home.</a:t>
            </a:r>
          </a:p>
          <a:p>
            <a:pPr algn="ctr"/>
            <a:r>
              <a:rPr lang="en-US" sz="3600" b="1" u="sng" dirty="0">
                <a:solidFill>
                  <a:srgbClr val="0000FF"/>
                </a:solidFill>
                <a:latin typeface="Twinkl" panose="02000000000000000000" pitchFamily="2" charset="0"/>
              </a:rPr>
              <a:t>Reading for pleasure books</a:t>
            </a: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37" y="5068193"/>
            <a:ext cx="1394333" cy="139433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5" y="3015145"/>
            <a:ext cx="1061176" cy="13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0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Bradley Hand ITC" panose="03070402050302030203" pitchFamily="66" charset="0"/>
              </a:rPr>
              <a:t>What else can parents do?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Twinkl" panose="02000000000000000000" pitchFamily="2" charset="0"/>
              </a:rPr>
              <a:t>Please look at the Little </a:t>
            </a:r>
            <a:r>
              <a:rPr lang="en-US" dirty="0" err="1">
                <a:latin typeface="Twinkl" panose="02000000000000000000" pitchFamily="2" charset="0"/>
              </a:rPr>
              <a:t>Wandle</a:t>
            </a:r>
            <a:r>
              <a:rPr lang="en-US" dirty="0">
                <a:latin typeface="Twinkl" panose="02000000000000000000" pitchFamily="2" charset="0"/>
              </a:rPr>
              <a:t> videos and guidance for parents</a:t>
            </a:r>
          </a:p>
          <a:p>
            <a:endParaRPr lang="en-US" dirty="0">
              <a:latin typeface="Bradley Hand ITC" panose="03070402050302030203" pitchFamily="66" charset="0"/>
              <a:hlinkClick r:id="rId2"/>
            </a:endParaRPr>
          </a:p>
          <a:p>
            <a:pPr marL="0" indent="0">
              <a:buNone/>
            </a:pPr>
            <a:r>
              <a:rPr lang="en-US" dirty="0">
                <a:latin typeface="Bradley Hand ITC" panose="03070402050302030203" pitchFamily="66" charset="0"/>
                <a:hlinkClick r:id="rId2"/>
              </a:rPr>
              <a:t>https://www.littlewandlelettersandsounds.org.uk/resources/for-parents</a:t>
            </a:r>
            <a:r>
              <a:rPr lang="en-US" dirty="0">
                <a:latin typeface="Bradley Hand ITC" panose="03070402050302030203" pitchFamily="66" charset="0"/>
              </a:rPr>
              <a:t>/</a:t>
            </a:r>
          </a:p>
          <a:p>
            <a:pPr marL="0" indent="0">
              <a:buNone/>
            </a:pPr>
            <a:endParaRPr lang="en-US" dirty="0"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Twinkl" panose="02000000000000000000" pitchFamily="2" charset="0"/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dirty="0"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Twinkl" panose="02000000000000000000" pitchFamily="2" charset="0"/>
              </a:rPr>
              <a:t>Share books with your children for pleasure</a:t>
            </a:r>
          </a:p>
          <a:p>
            <a:pPr marL="0" indent="0">
              <a:buNone/>
            </a:pP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78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ADF5-2923-4E34-A899-626893FF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Phonics at home!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B8BE-18C1-4EC9-8B42-6DF245EB8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latin typeface="Twinkl" panose="02000000000000000000" pitchFamily="2" charset="0"/>
              </a:rPr>
              <a:t>Websites for Phonics games:</a:t>
            </a:r>
          </a:p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    Phonics Play - </a:t>
            </a:r>
            <a:r>
              <a:rPr lang="en-GB" dirty="0">
                <a:latin typeface="Twinkl" panose="02000000000000000000" pitchFamily="2" charset="0"/>
                <a:hlinkClick r:id="rId2"/>
              </a:rPr>
              <a:t>https://www.phonicsplay.co.uk/</a:t>
            </a:r>
            <a:r>
              <a:rPr lang="en-GB" dirty="0">
                <a:latin typeface="Twinkl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    Phonic Bloom - </a:t>
            </a:r>
            <a:r>
              <a:rPr lang="en-GB" dirty="0">
                <a:latin typeface="Twinkl" panose="02000000000000000000" pitchFamily="2" charset="0"/>
                <a:hlinkClick r:id="rId3"/>
              </a:rPr>
              <a:t>https://www.phonicsbloom.com/</a:t>
            </a:r>
            <a:r>
              <a:rPr lang="en-GB" dirty="0">
                <a:latin typeface="Twinkl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    </a:t>
            </a:r>
            <a:r>
              <a:rPr lang="en-GB" dirty="0" err="1">
                <a:latin typeface="Twinkl" panose="02000000000000000000" pitchFamily="2" charset="0"/>
              </a:rPr>
              <a:t>Topmarks</a:t>
            </a:r>
            <a:r>
              <a:rPr lang="en-GB" dirty="0">
                <a:latin typeface="Twinkl" panose="02000000000000000000" pitchFamily="2" charset="0"/>
              </a:rPr>
              <a:t> - </a:t>
            </a:r>
            <a:r>
              <a:rPr lang="en-GB" dirty="0">
                <a:latin typeface="Twinkl" panose="02000000000000000000" pitchFamily="2" charset="0"/>
                <a:hlinkClick r:id="rId4"/>
              </a:rPr>
              <a:t>https://www.topmarks.co.uk/english-games/5-7-years/letters-and-sounds</a:t>
            </a:r>
            <a:r>
              <a:rPr lang="en-GB" dirty="0">
                <a:latin typeface="Twinkl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5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ECB9-2358-4019-AEB6-0225A549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8A82-21ED-4BFE-9F9C-0160DF11A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latin typeface="Twinkl" panose="02000000000000000000" pitchFamily="2" charset="0"/>
              </a:rPr>
              <a:t>What is Phonics?</a:t>
            </a:r>
          </a:p>
          <a:p>
            <a:r>
              <a:rPr lang="en-GB" dirty="0">
                <a:latin typeface="Twinkl" panose="02000000000000000000" pitchFamily="2" charset="0"/>
              </a:rPr>
              <a:t>Phonics is a way of teaching children how to read and write.</a:t>
            </a:r>
          </a:p>
          <a:p>
            <a:r>
              <a:rPr lang="en-GB" dirty="0">
                <a:latin typeface="Twinkl" panose="02000000000000000000" pitchFamily="2" charset="0"/>
              </a:rPr>
              <a:t>It helps children hear, identify and use different sounds that distinguish one word from another in the English language</a:t>
            </a:r>
          </a:p>
        </p:txBody>
      </p:sp>
      <p:pic>
        <p:nvPicPr>
          <p:cNvPr id="4" name="Picture 4" descr="Great Bentley Primary School - Phonics">
            <a:extLst>
              <a:ext uri="{FF2B5EF4-FFF2-40B4-BE49-F238E27FC236}">
                <a16:creationId xmlns:a16="http://schemas.microsoft.com/office/drawing/2014/main" id="{C341C007-8A92-44F1-B3FA-0B151ADA2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7" y="274638"/>
            <a:ext cx="3578225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3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899" y="634058"/>
            <a:ext cx="846286" cy="847206"/>
            <a:chOff x="5307830" y="325570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CF7AA2-090B-4178-B703-3E964E6D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1371190"/>
            <a:ext cx="3590498" cy="1574333"/>
          </a:xfrm>
        </p:spPr>
        <p:txBody>
          <a:bodyPr anchor="b">
            <a:normAutofit/>
          </a:bodyPr>
          <a:lstStyle/>
          <a:p>
            <a:r>
              <a:rPr lang="en-GB" sz="3500">
                <a:latin typeface="Bradley Hand ITC" panose="03070402050302030203" pitchFamily="66" charset="0"/>
              </a:rPr>
              <a:t>Did you know?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230" y="2134209"/>
            <a:ext cx="3630300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2956" y="421767"/>
            <a:ext cx="2135438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DD9C4-A5D2-44C0-9984-376329ED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307" y="1023516"/>
            <a:ext cx="1872339" cy="1456263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9140" y="4490695"/>
            <a:ext cx="1553456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08E57-03E5-4E82-855D-7E89409D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3084625"/>
            <a:ext cx="3145241" cy="292736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900" b="1" dirty="0">
                <a:latin typeface="Twinkl" panose="02000000000000000000" pitchFamily="2" charset="0"/>
              </a:rPr>
              <a:t>The English language has:-</a:t>
            </a:r>
          </a:p>
          <a:p>
            <a:pPr>
              <a:lnSpc>
                <a:spcPct val="90000"/>
              </a:lnSpc>
            </a:pPr>
            <a:endParaRPr lang="en-GB" sz="1900" dirty="0">
              <a:latin typeface="Twinkl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GB" sz="1900" dirty="0">
                <a:latin typeface="Twinkl" panose="02000000000000000000" pitchFamily="2" charset="0"/>
              </a:rPr>
              <a:t>26 letters</a:t>
            </a:r>
          </a:p>
          <a:p>
            <a:pPr>
              <a:lnSpc>
                <a:spcPct val="90000"/>
              </a:lnSpc>
            </a:pPr>
            <a:endParaRPr lang="en-GB" sz="1900" dirty="0">
              <a:latin typeface="Twinkl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GB" sz="1900" dirty="0">
                <a:latin typeface="Twinkl" panose="02000000000000000000" pitchFamily="2" charset="0"/>
              </a:rPr>
              <a:t>44 sounds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dirty="0">
              <a:latin typeface="Twinkl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GB" sz="1900" dirty="0">
                <a:latin typeface="Twinkl" panose="02000000000000000000" pitchFamily="2" charset="0"/>
              </a:rPr>
              <a:t>Over 100 different ways to spell those sounds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6197D-EA9A-4B14-A507-FF31CB61B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42486" y="4998650"/>
            <a:ext cx="995891" cy="85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F0606-200B-4B0D-AC1E-016863B38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220" y="3455067"/>
            <a:ext cx="3112320" cy="17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2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828" y="933606"/>
            <a:ext cx="738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Twinkl" panose="02000000000000000000" pitchFamily="2" charset="0"/>
              </a:rPr>
              <a:t>The journey to independent reading and writing begins with Phonics</a:t>
            </a:r>
          </a:p>
        </p:txBody>
      </p:sp>
      <p:pic>
        <p:nvPicPr>
          <p:cNvPr id="8" name="Picture 7" descr="Screen Shot 2021-09-24 at 14.4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35" y="1528374"/>
            <a:ext cx="2438400" cy="261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0240" y="3919365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Bradley Hand ITC" panose="03070402050302030203" pitchFamily="66" charset="0"/>
              </a:rPr>
              <a:t>littlewandlelettersandsounds.org.uk</a:t>
            </a:r>
            <a:endParaRPr lang="en-US" dirty="0">
              <a:solidFill>
                <a:srgbClr val="0000F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41" y="349579"/>
            <a:ext cx="70054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winkl" panose="02000000000000000000" pitchFamily="2" charset="0"/>
                <a:cs typeface="Comic Sans MS"/>
              </a:rPr>
              <a:t>New DFE Guidance for Early Reading and Phonics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TextBox 2">
            <a:extLst>
              <a:ext uri="{FF2B5EF4-FFF2-40B4-BE49-F238E27FC236}">
                <a16:creationId xmlns:a16="http://schemas.microsoft.com/office/drawing/2014/main" id="{114ACE2E-124A-4753-8389-9559CD58E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344903"/>
              </p:ext>
            </p:extLst>
          </p:nvPr>
        </p:nvGraphicFramePr>
        <p:xfrm>
          <a:off x="362499" y="4279259"/>
          <a:ext cx="8678864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2C0B58FC-8189-4B7A-A705-0E93688B9124}"/>
              </a:ext>
            </a:extLst>
          </p:cNvPr>
          <p:cNvSpPr/>
          <p:nvPr/>
        </p:nvSpPr>
        <p:spPr>
          <a:xfrm>
            <a:off x="1744394" y="4853354"/>
            <a:ext cx="604911" cy="36576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8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39" y="684910"/>
            <a:ext cx="2486333" cy="1831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6331" y="22376"/>
            <a:ext cx="5256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Twinkl" panose="02000000000000000000" pitchFamily="2" charset="0"/>
              </a:rPr>
              <a:t>How we teach phonics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261" y="783513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Bradley Hand ITC" panose="03070402050302030203" pitchFamily="66" charset="0"/>
              </a:rPr>
              <a:t>Daily short sessions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754" y="3377966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Bradley Hand ITC" panose="03070402050302030203" pitchFamily="66" charset="0"/>
              </a:rPr>
              <a:t>Synthetic phonics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261" y="2109977"/>
            <a:ext cx="2882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Bradley Hand ITC" panose="03070402050302030203" pitchFamily="66" charset="0"/>
              </a:rPr>
              <a:t>Specific order of teaching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806" y="5557901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Bradley Hand ITC" panose="03070402050302030203" pitchFamily="66" charset="0"/>
              </a:rPr>
              <a:t>Repeated practice</a:t>
            </a:r>
          </a:p>
        </p:txBody>
      </p:sp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20" y="5340115"/>
            <a:ext cx="1176817" cy="1176817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9" y="5340115"/>
            <a:ext cx="1109978" cy="110997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453709" y="3003186"/>
            <a:ext cx="2613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solidFill>
                  <a:prstClr val="black"/>
                </a:solidFill>
                <a:latin typeface="Comic Sans MS" panose="030F0702030302020204" pitchFamily="66" charset="0"/>
              </a:rPr>
              <a:t>m-u-s-t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35142" y="5492353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Practice makes</a:t>
            </a:r>
          </a:p>
          <a:p>
            <a:r>
              <a:rPr lang="en-US" dirty="0">
                <a:latin typeface="Bradley Hand ITC" panose="03070402050302030203" pitchFamily="66" charset="0"/>
              </a:rPr>
              <a:t> permanent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338" y="4075924"/>
            <a:ext cx="7635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Correct pronunciation is vital  - Videos are on the Little </a:t>
            </a:r>
            <a:r>
              <a:rPr lang="en-US" b="1" dirty="0" err="1">
                <a:latin typeface="Bradley Hand ITC" panose="03070402050302030203" pitchFamily="66" charset="0"/>
              </a:rPr>
              <a:t>Wandle</a:t>
            </a:r>
            <a:r>
              <a:rPr lang="en-US" b="1" dirty="0">
                <a:latin typeface="Bradley Hand ITC" panose="03070402050302030203" pitchFamily="66" charset="0"/>
              </a:rPr>
              <a:t> website:</a:t>
            </a:r>
          </a:p>
          <a:p>
            <a:pPr algn="r"/>
            <a:r>
              <a:rPr lang="en-US" dirty="0"/>
              <a:t>                                                                                   </a:t>
            </a:r>
          </a:p>
          <a:p>
            <a:endParaRPr lang="en-US" dirty="0">
              <a:latin typeface="Bradley Hand ITC" panose="03070402050302030203" pitchFamily="66" charset="0"/>
              <a:hlinkClick r:id="rId5"/>
            </a:endParaRPr>
          </a:p>
          <a:p>
            <a:r>
              <a:rPr lang="en-US" dirty="0">
                <a:latin typeface="Bradley Hand ITC" panose="03070402050302030203" pitchFamily="66" charset="0"/>
                <a:hlinkClick r:id="rId5"/>
              </a:rPr>
              <a:t>https://www.littlewandlelettersandsounds.org.uk/resources/for-parents</a:t>
            </a:r>
            <a:r>
              <a:rPr lang="en-US" dirty="0">
                <a:latin typeface="Bradley Hand ITC" panose="03070402050302030203" pitchFamily="66" charset="0"/>
              </a:rPr>
              <a:t>/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47649" y="5492353"/>
            <a:ext cx="1641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Revisit previously </a:t>
            </a:r>
          </a:p>
          <a:p>
            <a:r>
              <a:rPr lang="en-US" sz="1400" dirty="0">
                <a:latin typeface="Bradley Hand ITC" panose="03070402050302030203" pitchFamily="66" charset="0"/>
              </a:rPr>
              <a:t>taught sounds at</a:t>
            </a:r>
          </a:p>
          <a:p>
            <a:r>
              <a:rPr lang="en-US" sz="1400" dirty="0">
                <a:latin typeface="Bradley Hand ITC" panose="03070402050302030203" pitchFamily="66" charset="0"/>
              </a:rPr>
              <a:t>start of each lesson</a:t>
            </a:r>
          </a:p>
        </p:txBody>
      </p:sp>
    </p:spTree>
    <p:extLst>
      <p:ext uri="{BB962C8B-B14F-4D97-AF65-F5344CB8AC3E}">
        <p14:creationId xmlns:p14="http://schemas.microsoft.com/office/powerpoint/2010/main" val="81406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1316</Words>
  <Application>Microsoft Office PowerPoint</Application>
  <PresentationFormat>On-screen Show (4:3)</PresentationFormat>
  <Paragraphs>177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Bradley Hand ITC</vt:lpstr>
      <vt:lpstr>Calibri</vt:lpstr>
      <vt:lpstr>Comic Sans MS</vt:lpstr>
      <vt:lpstr>Twinkl</vt:lpstr>
      <vt:lpstr>Office Theme</vt:lpstr>
      <vt:lpstr>Welcome to our phonics information sharing session </vt:lpstr>
      <vt:lpstr> Phonics and Early Reading</vt:lpstr>
      <vt:lpstr>PowerPoint Presentation</vt:lpstr>
      <vt:lpstr>Did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Jargon</vt:lpstr>
      <vt:lpstr>PowerPoint Presentation</vt:lpstr>
      <vt:lpstr>PowerPoint Presentation</vt:lpstr>
      <vt:lpstr>PowerPoint Presentation</vt:lpstr>
      <vt:lpstr>PowerPoint Presentation</vt:lpstr>
      <vt:lpstr>Year 2 Reading Books</vt:lpstr>
      <vt:lpstr>PowerPoint Presentation</vt:lpstr>
      <vt:lpstr>PowerPoint Presentation</vt:lpstr>
      <vt:lpstr>What else can parents do?</vt:lpstr>
      <vt:lpstr>Phonics at home!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Neall</dc:creator>
  <cp:lastModifiedBy>Miss Buckley</cp:lastModifiedBy>
  <cp:revision>90</cp:revision>
  <dcterms:created xsi:type="dcterms:W3CDTF">2021-09-24T13:21:19Z</dcterms:created>
  <dcterms:modified xsi:type="dcterms:W3CDTF">2022-05-06T12:51:37Z</dcterms:modified>
</cp:coreProperties>
</file>